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3"/>
  </p:handoutMasterIdLst>
  <p:sldIdLst>
    <p:sldId id="258" r:id="rId2"/>
    <p:sldId id="279" r:id="rId3"/>
    <p:sldId id="288" r:id="rId4"/>
    <p:sldId id="309" r:id="rId5"/>
    <p:sldId id="280" r:id="rId6"/>
    <p:sldId id="282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8" r:id="rId16"/>
    <p:sldId id="297" r:id="rId17"/>
    <p:sldId id="299" r:id="rId18"/>
    <p:sldId id="283" r:id="rId19"/>
    <p:sldId id="284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8" r:id="rId28"/>
    <p:sldId id="306" r:id="rId29"/>
    <p:sldId id="285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B9595-A286-A74E-8B7A-01149E2E8ADF}" v="3" dt="2023-12-29T07:10:29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5859"/>
  </p:normalViewPr>
  <p:slideViewPr>
    <p:cSldViewPr snapToGrid="0">
      <p:cViewPr>
        <p:scale>
          <a:sx n="50" d="100"/>
          <a:sy n="50" d="100"/>
        </p:scale>
        <p:origin x="366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05-02-2024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.org/documentation" TargetMode="External"/><Relationship Id="rId3" Type="http://schemas.openxmlformats.org/officeDocument/2006/relationships/hyperlink" Target="https://matplotlib.org/stable/contents.html" TargetMode="External"/><Relationship Id="rId7" Type="http://schemas.openxmlformats.org/officeDocument/2006/relationships/hyperlink" Target="https://bard.google.com/chat" TargetMode="External"/><Relationship Id="rId2" Type="http://schemas.openxmlformats.org/officeDocument/2006/relationships/hyperlink" Target="https://pandas.pydata.org/pandas-docs/stabl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at.openai.com/" TargetMode="External"/><Relationship Id="rId11" Type="http://schemas.openxmlformats.org/officeDocument/2006/relationships/hyperlink" Target="https://towardsdatascience.com/data-cleaning-with-python-and-pandas-detecting-missing-values-3e9c6ebcf78b" TargetMode="External"/><Relationship Id="rId5" Type="http://schemas.openxmlformats.org/officeDocument/2006/relationships/hyperlink" Target="https://beta.openai.com/docs/" TargetMode="External"/><Relationship Id="rId10" Type="http://schemas.openxmlformats.org/officeDocument/2006/relationships/hyperlink" Target="https://www.geeksforgeeks.org/" TargetMode="External"/><Relationship Id="rId4" Type="http://schemas.openxmlformats.org/officeDocument/2006/relationships/hyperlink" Target="https://numpy.org/doc/stable/" TargetMode="External"/><Relationship Id="rId9" Type="http://schemas.openxmlformats.org/officeDocument/2006/relationships/hyperlink" Target="https://stackoverflow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2" y="441000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2999058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>
                <a:latin typeface="Metropolis" pitchFamily="2" charset="77"/>
              </a:rPr>
              <a:t>Futurense Technologies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3706760"/>
            <a:ext cx="9144000" cy="42180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spc="300" dirty="0"/>
              <a:t>Project Report</a:t>
            </a:r>
          </a:p>
          <a:p>
            <a:pPr marL="0" indent="0" algn="ctr">
              <a:buNone/>
            </a:pPr>
            <a:r>
              <a:rPr lang="en-US" sz="2400" spc="300" dirty="0"/>
              <a:t>Group #</a:t>
            </a:r>
            <a:br>
              <a:rPr lang="en-US" sz="2400" spc="300" dirty="0"/>
            </a:br>
            <a:r>
              <a:rPr lang="en-US" sz="2400" spc="300" dirty="0"/>
              <a:t>Names:</a:t>
            </a:r>
          </a:p>
          <a:p>
            <a:pPr marL="3657600" lvl="8" indent="0">
              <a:buNone/>
            </a:pPr>
            <a:r>
              <a:rPr lang="en-US" sz="2400" spc="300" dirty="0"/>
              <a:t>1. Akshay R</a:t>
            </a:r>
          </a:p>
          <a:p>
            <a:pPr marL="3657600" lvl="8" indent="0">
              <a:buNone/>
            </a:pPr>
            <a:r>
              <a:rPr lang="en-US" sz="2400" spc="300" dirty="0"/>
              <a:t>2. </a:t>
            </a:r>
            <a:r>
              <a:rPr lang="en-US" sz="2400" spc="300" dirty="0" err="1"/>
              <a:t>Bhuvana</a:t>
            </a:r>
            <a:r>
              <a:rPr lang="en-US" sz="2400" spc="300" dirty="0"/>
              <a:t> C</a:t>
            </a:r>
          </a:p>
          <a:p>
            <a:pPr marL="3657600" lvl="8" indent="0">
              <a:buNone/>
            </a:pPr>
            <a:r>
              <a:rPr lang="en-US" sz="2400" spc="300" dirty="0"/>
              <a:t>3. Neell Ravindra Ambere</a:t>
            </a:r>
          </a:p>
          <a:p>
            <a:pPr marL="3657600" lvl="8" indent="0">
              <a:buNone/>
            </a:pPr>
            <a:r>
              <a:rPr lang="en-US" sz="2400" spc="300" dirty="0"/>
              <a:t>4. Pratham Chopra</a:t>
            </a:r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C2653-49D0-7CE8-4994-B25D2BA4F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C96-9252-EEA6-5C17-4322ACC0E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68E7AB-2652-319C-BB3E-FEA815F46A1B}"/>
              </a:ext>
            </a:extLst>
          </p:cNvPr>
          <p:cNvSpPr txBox="1"/>
          <p:nvPr/>
        </p:nvSpPr>
        <p:spPr>
          <a:xfrm>
            <a:off x="2491034" y="2056503"/>
            <a:ext cx="7524564" cy="2995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Update State/UT for Ladakh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census_data_relevant.loc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ladakh_districts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), 'State/UT'] = 'Ladakh'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800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Save the updated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DataFrame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data/cleandata.csv", index=False)</a:t>
            </a:r>
            <a:endParaRPr lang="en-IN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sz="1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3297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7A1A-CC8D-5293-7D6C-F7A09214F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CEA9-0A30-7325-4006-961CF32D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4F86D-3796-1AA0-4543-DB51B574FC16}"/>
              </a:ext>
            </a:extLst>
          </p:cNvPr>
          <p:cNvSpPr txBox="1"/>
          <p:nvPr/>
        </p:nvSpPr>
        <p:spPr>
          <a:xfrm>
            <a:off x="2016745" y="1698521"/>
            <a:ext cx="10320398" cy="5929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5: (Find and process Missing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percentage of missing data before filling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Census/Data/census_2011.csv").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isnull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().mean() *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Fill missing values based on hints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["Population"].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["Male"]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["Female"],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["Literate"].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Literate_Female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["Population"].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Young_and_Adult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Middle_Aged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Senior_Citizen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Age_Not_Stated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["Households"].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fillna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 +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"],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inplace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=True)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1781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08CAE-74F1-74ED-A0FB-845EC0C22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0D43-14CD-9D97-3F2C-53AB8B16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2DD41-6B18-234A-0C65-60B932505958}"/>
              </a:ext>
            </a:extLst>
          </p:cNvPr>
          <p:cNvSpPr txBox="1"/>
          <p:nvPr/>
        </p:nvSpPr>
        <p:spPr>
          <a:xfrm>
            <a:off x="2176402" y="1646788"/>
            <a:ext cx="10262341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percentage of missing data after filling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census_data_relevant.isnull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().mean() * 100</a:t>
            </a:r>
            <a:endParaRPr lang="en-IN" dirty="0"/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Visualization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fig,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plt.subplots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figsize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=(10, 6))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sns.barplot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(x=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missing_percentage_before.index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y=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missing_percentage_before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='red', label='Before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sns.barplot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(x=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missing_percentage_after.index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y=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missing_percentage_after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color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='green', label='After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ax.set_ylabel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('Percentage of Missing Data')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ax.set_title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('Comparison of Missing Data Before and After Filling')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ax.legend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plt.xticks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(rotation=45, ha='right')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plt.tight_layout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plt.show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endParaRPr lang="en-IN" b="0" dirty="0">
              <a:effectLst/>
            </a:endParaRPr>
          </a:p>
          <a:p>
            <a:br>
              <a:rPr lang="en-IN" dirty="0"/>
            </a:b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3049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A9831-33F6-D0CD-A3F3-E9879946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58C26-5D40-AAA6-F64D-31845488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B96D2-AAEF-4D0F-FC82-22C4B5DF1D0E}"/>
              </a:ext>
            </a:extLst>
          </p:cNvPr>
          <p:cNvSpPr txBox="1"/>
          <p:nvPr/>
        </p:nvSpPr>
        <p:spPr>
          <a:xfrm>
            <a:off x="2491034" y="1949532"/>
            <a:ext cx="854891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6: (Save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data/census.csv", index=False)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4998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CC5A-B8C6-69EE-9613-4344DB311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6F15-8656-0E82-5DFC-63BFE70D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FD747-F3FF-5DF4-B49E-990B8C1D9E9C}"/>
              </a:ext>
            </a:extLst>
          </p:cNvPr>
          <p:cNvSpPr txBox="1"/>
          <p:nvPr/>
        </p:nvSpPr>
        <p:spPr>
          <a:xfrm>
            <a:off x="2374919" y="1833417"/>
            <a:ext cx="9047823" cy="562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1" i="0" u="sng" dirty="0">
                <a:solidFill>
                  <a:srgbClr val="000000"/>
                </a:solidFill>
                <a:effectLst/>
              </a:rPr>
              <a:t>Problem Statement 7: (Process the relevant data)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Read housing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Census/Data/housing.csv")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Read census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Function to format state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def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):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    return " ".join(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word.title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 for word 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state_name.split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()).replace(" And ", " and ")</a:t>
            </a:r>
            <a:endParaRPr lang="en-IN" b="0" dirty="0">
              <a:effectLst/>
            </a:endParaRPr>
          </a:p>
          <a:p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6923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8A6E2-8CF3-CF39-FE5A-DE6F1928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6CFC-F57D-6DAA-7CC8-5B5AAF25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B3A21D-F5CF-82DA-7CDA-EB80E026A060}"/>
              </a:ext>
            </a:extLst>
          </p:cNvPr>
          <p:cNvSpPr txBox="1"/>
          <p:nvPr/>
        </p:nvSpPr>
        <p:spPr>
          <a:xfrm>
            <a:off x="2360405" y="2056503"/>
            <a:ext cx="904782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Apply the function to the State/UT column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 Name"]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 Name"].apply(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Census/Data/housing.csv", index=False)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Merge housing and census data on District Name</a:t>
            </a:r>
            <a:endParaRPr lang="en-IN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pd.merge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left_on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='District Name',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right_on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='District', how='outer')</a:t>
            </a:r>
            <a:endParaRPr lang="en-IN" b="0" dirty="0">
              <a:effectLst/>
            </a:endParaRPr>
          </a:p>
          <a:p>
            <a:br>
              <a:rPr lang="en-IN" b="0" dirty="0">
                <a:effectLst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729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65CF0-1509-C10B-0E92-A320CAED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CA629-1754-4ED9-216E-5AF6492C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4CF07-7E54-2DCE-0861-73881BE18DE4}"/>
              </a:ext>
            </a:extLst>
          </p:cNvPr>
          <p:cNvSpPr txBox="1"/>
          <p:nvPr/>
        </p:nvSpPr>
        <p:spPr>
          <a:xfrm>
            <a:off x="2176403" y="1833417"/>
            <a:ext cx="10334912" cy="5622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Calculate absolute values for relevant columns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households']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households']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Households_Urban_Livable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Livable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Households_Rural_Dilapidated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Dilapidated']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Households_Urban_Dilapidated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['Total Number of Dilapidated'] / 100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Households_Rural_Toilet_Premise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Latrine_premise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086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7CC8-47AB-FADD-119F-E7B33790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41CFD-C945-962D-E27C-E00B951E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D4E2A-0D90-E419-2330-C71D006A3F92}"/>
              </a:ext>
            </a:extLst>
          </p:cNvPr>
          <p:cNvSpPr txBox="1"/>
          <p:nvPr/>
        </p:nvSpPr>
        <p:spPr>
          <a:xfrm>
            <a:off x="1770003" y="1636058"/>
            <a:ext cx="10421997" cy="522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Households_Urban_Toilet_Premise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*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Latrine_premise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'] / 100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# Save the processed data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housing_data_merged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="/Users/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data/housing.csv"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merged_data.to_csv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housing_data_merged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, index=False)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# Report if any district data is in one file but not the other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missing_districts_census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[~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 Name'])]['District']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missing_districts_housing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[~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housing_data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 Name'].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census_data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['District'])]['District Name']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print("Districts in census but not in housing data: \n ",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missing_districts_census.tolist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())</a:t>
            </a:r>
            <a:endParaRPr lang="en-IN" sz="175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750" b="0" dirty="0">
                <a:effectLst/>
              </a:rPr>
            </a:b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print("\n Districts in housing but not in census data: \n ", </a:t>
            </a:r>
            <a:r>
              <a:rPr lang="en-IN" sz="1750" b="0" i="0" u="none" strike="noStrike" dirty="0" err="1">
                <a:solidFill>
                  <a:srgbClr val="000000"/>
                </a:solidFill>
                <a:effectLst/>
              </a:rPr>
              <a:t>missing_districts_housing.tolist</a:t>
            </a:r>
            <a:r>
              <a:rPr lang="en-IN" sz="1750" b="0" i="0" u="none" strike="noStrike" dirty="0">
                <a:solidFill>
                  <a:srgbClr val="000000"/>
                </a:solidFill>
                <a:effectLst/>
              </a:rPr>
              <a:t>())</a:t>
            </a:r>
            <a:endParaRPr lang="en-IN" sz="175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8806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36AA46-C55A-3305-8A13-515A9596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832" y="850332"/>
            <a:ext cx="4749254" cy="1325563"/>
          </a:xfrm>
        </p:spPr>
        <p:txBody>
          <a:bodyPr/>
          <a:lstStyle/>
          <a:p>
            <a:r>
              <a:rPr lang="en-US" dirty="0"/>
              <a:t>Figures/Graph</a:t>
            </a:r>
            <a:endParaRPr lang="en-IN" dirty="0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E269E2BD-7E68-2E8A-AFEF-992AC5330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7441" r="12782" b="6392"/>
          <a:stretch/>
        </p:blipFill>
        <p:spPr bwMode="auto">
          <a:xfrm>
            <a:off x="2249714" y="1864955"/>
            <a:ext cx="6691087" cy="430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68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66D148-78D8-DFFF-F4BF-49D75118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77410"/>
            <a:ext cx="6895027" cy="388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311CD5-BB16-1818-8DD5-37DC8FC20FB3}"/>
              </a:ext>
            </a:extLst>
          </p:cNvPr>
          <p:cNvSpPr txBox="1"/>
          <p:nvPr/>
        </p:nvSpPr>
        <p:spPr>
          <a:xfrm>
            <a:off x="1915884" y="2056503"/>
            <a:ext cx="778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1 : Problem Statement - Keeping The Relevant Data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6275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Index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9DEC-B52F-57FF-8373-41EB4AFAFAF4}"/>
              </a:ext>
            </a:extLst>
          </p:cNvPr>
          <p:cNvSpPr txBox="1"/>
          <p:nvPr/>
        </p:nvSpPr>
        <p:spPr>
          <a:xfrm>
            <a:off x="2176402" y="1997838"/>
            <a:ext cx="8015348" cy="426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 fontAlgn="base">
              <a:spcBef>
                <a:spcPts val="1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Project Statement</a:t>
            </a:r>
          </a:p>
          <a:p>
            <a:pPr marL="514350" indent="-514350" rtl="0" fontAlgn="base">
              <a:spcBef>
                <a:spcPts val="15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Description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Code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Figures/Graph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Results(Screenshot)</a:t>
            </a: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Conclusion</a:t>
            </a:r>
            <a:endParaRPr lang="en-IN" sz="2800" dirty="0">
              <a:solidFill>
                <a:srgbClr val="000000"/>
              </a:solidFill>
            </a:endParaRPr>
          </a:p>
          <a:p>
            <a:pPr marL="514350" indent="-514350" fontAlgn="base">
              <a:spcBef>
                <a:spcPts val="1500"/>
              </a:spcBef>
              <a:buFont typeface="+mj-lt"/>
              <a:buAutoNum type="arabicPeriod"/>
            </a:pPr>
            <a:r>
              <a:rPr lang="en-IN" sz="2800" b="0" i="0" u="none" strike="noStrike" dirty="0">
                <a:solidFill>
                  <a:srgbClr val="000000"/>
                </a:solidFill>
                <a:effectLst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493717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E2184-2816-508D-301F-4AB2BD851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CC39-DFDE-7C61-44E1-CDD8CF772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B35F295-4EBE-635F-F627-C3F93CC0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03" y="2322513"/>
            <a:ext cx="7076168" cy="39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78275-E948-E646-97F2-C18F5E79122A}"/>
              </a:ext>
            </a:extLst>
          </p:cNvPr>
          <p:cNvSpPr txBox="1"/>
          <p:nvPr/>
        </p:nvSpPr>
        <p:spPr>
          <a:xfrm>
            <a:off x="1937203" y="18201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2 : Problem Statement 1 - Contd.</a:t>
            </a:r>
            <a:endParaRPr lang="en-US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794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B748B-4DE3-B379-33FB-9507E25F2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C8F09-2B24-20C2-E75F-9BA04B75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214A7-B2F0-6EFD-97DE-ACCB8723094F}"/>
              </a:ext>
            </a:extLst>
          </p:cNvPr>
          <p:cNvSpPr txBox="1"/>
          <p:nvPr/>
        </p:nvSpPr>
        <p:spPr>
          <a:xfrm>
            <a:off x="1509484" y="1871837"/>
            <a:ext cx="819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3 : Problem Statement 2 - Rename The Column Names</a:t>
            </a: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88A054-C16C-9B7C-6D14-784DAA56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38628"/>
            <a:ext cx="7076168" cy="398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033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F3B31-8147-C1B9-5831-026C506C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6E14-CBF8-C359-6874-80EFD9AA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B3A6C9-91F6-8F34-9D2B-3718BE63BE17}"/>
              </a:ext>
            </a:extLst>
          </p:cNvPr>
          <p:cNvSpPr txBox="1"/>
          <p:nvPr/>
        </p:nvSpPr>
        <p:spPr>
          <a:xfrm>
            <a:off x="1973942" y="1871837"/>
            <a:ext cx="7271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Image 4 : Problem Statement - Rename State / UT Names</a:t>
            </a:r>
            <a:endParaRPr lang="en-IN" b="0" dirty="0">
              <a:effectLst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BD8AD6-D03E-5F77-C614-DD296605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304216"/>
            <a:ext cx="7069197" cy="39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87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102EF-D493-383D-80CB-A40120C9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84E5-D6DF-5156-F16E-FEA01C9A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554F98-B90A-F8BD-E2E7-5DE8476393BD}"/>
              </a:ext>
            </a:extLst>
          </p:cNvPr>
          <p:cNvSpPr txBox="1"/>
          <p:nvPr/>
        </p:nvSpPr>
        <p:spPr>
          <a:xfrm>
            <a:off x="1886858" y="1871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5 : Problem Statement - New State / UT Formation</a:t>
            </a:r>
            <a:endParaRPr lang="en-US" b="0" dirty="0">
              <a:effectLst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D8CDAF-3D91-CC01-EF31-1BF469CD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33" y="2241169"/>
            <a:ext cx="7105196" cy="400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123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72F5-B643-31C9-BF09-660377C85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A6AA-5714-9561-75A7-EC3F622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B04881-30E0-C38D-29C0-49D8E1AFB886}"/>
              </a:ext>
            </a:extLst>
          </p:cNvPr>
          <p:cNvSpPr txBox="1"/>
          <p:nvPr/>
        </p:nvSpPr>
        <p:spPr>
          <a:xfrm>
            <a:off x="1741714" y="2056503"/>
            <a:ext cx="6652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6 : Problem Statement 5 - Find &amp; Process Missing Data</a:t>
            </a:r>
            <a:endParaRPr lang="en-US" b="0" dirty="0">
              <a:effectLst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E939CC0-AB9B-5D39-CB75-6A71662F9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803" y="2540227"/>
            <a:ext cx="6652965" cy="374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56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520B-A1EA-6732-EB60-67D17A626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8CDA5-0DC9-8F0F-0750-54B935205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49A6D-FFAB-4419-B559-0B1B40A3B9AE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7 : Graph - Comparison Of Missing Data Before &amp; After Filling</a:t>
            </a:r>
            <a:endParaRPr lang="en-US" b="0" dirty="0">
              <a:effectLst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A39A96F-38C0-EBA6-C0CB-2697CACA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98284"/>
            <a:ext cx="6909541" cy="389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43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BD05E-497B-4B43-F9EC-41F99BED6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C820C-C406-C4A2-74DF-3BB27976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CAB8A4-AEE9-14CE-654B-2614D721A092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Image 8 : Problem Statement 6 - Save Data</a:t>
            </a:r>
            <a:endParaRPr lang="en-IN" b="0" dirty="0">
              <a:effectLst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A61C34-1029-5E01-8161-4E6258972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1" y="2583770"/>
            <a:ext cx="6938569" cy="390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687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26901-E864-F266-0DE2-E8CA654E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143E-6E0C-C21A-04F8-6A54A3E3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35F53-E765-2154-E3BC-282E3F25FC7C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9 : Problem Statement 7 - Process The Relevant Data</a:t>
            </a:r>
            <a:endParaRPr lang="en-US" b="0" dirty="0">
              <a:effectLst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868B048-7DEC-D9CB-C185-7FBA5FDB3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2" y="2487566"/>
            <a:ext cx="7025655" cy="39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27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4EE1C-30E8-64BB-EE61-F5CC037D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20E2B-DDB7-4F16-8D22-167B69FCB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Results(Screenshot)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B49AB-DCA3-9D09-8938-03073A4C2381}"/>
              </a:ext>
            </a:extLst>
          </p:cNvPr>
          <p:cNvSpPr txBox="1"/>
          <p:nvPr/>
        </p:nvSpPr>
        <p:spPr>
          <a:xfrm>
            <a:off x="2176402" y="2022949"/>
            <a:ext cx="7329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Image 10 : Problem Statement 7 - Contd.</a:t>
            </a:r>
            <a:endParaRPr lang="en-US" b="0" dirty="0">
              <a:effectLst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32B0D45-9738-730A-98B4-E87A521D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02" y="2525713"/>
            <a:ext cx="7069198" cy="39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8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B6B721-D794-7A9F-1E71-4A61B2F5121E}"/>
              </a:ext>
            </a:extLst>
          </p:cNvPr>
          <p:cNvSpPr txBox="1"/>
          <p:nvPr/>
        </p:nvSpPr>
        <p:spPr>
          <a:xfrm>
            <a:off x="1889197" y="1698521"/>
            <a:ext cx="1030280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1. Refining the Data: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We worked on refining the dataset, focusing on essential aspects like population, literacy rates, and household details.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2. Consistent Naming: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Successfully made the dataset more organized by standardizing column and state/union territory names.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3. Handling Changes: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Integrated changes from Telangana (2014) and Ladakh (2019) formations seamlessly.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4. Complete Data Set: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Addressed missing values, resulting in a much more complete dataset for thorough healthcare analysis.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5. Visual Insight: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Created visuals comparing missing data percentages, providing a clear before-and-after view.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6. Easy Accessibility: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Saved the refined census data as "census.csv," making it easily accessible for future healthcare analyses.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7. Holistic Foundation: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Extended our analysis to housing data, enriching the dataset for comprehensive healthcare research.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8. Project Conclusion: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Successfully achieved our goals, creating a clean, standardized dataset ready for valuable insights in healthcare research.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19264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Project Statement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47CED-72AB-952B-E22E-7FE8B381D92E}"/>
              </a:ext>
            </a:extLst>
          </p:cNvPr>
          <p:cNvSpPr txBox="1"/>
          <p:nvPr/>
        </p:nvSpPr>
        <p:spPr>
          <a:xfrm>
            <a:off x="2176402" y="1669492"/>
            <a:ext cx="93181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600" i="0" u="none" strike="noStrike" dirty="0">
              <a:solidFill>
                <a:srgbClr val="000000"/>
              </a:solidFill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Clean the Census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Select and retain relevant columns for healthcare analysis.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Rename the Column Names: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Standardize column names for uniformity, considering the census year.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Rename State/UT Names: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Achieve uniformity in State/UT names for cohesive dataset representation.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New State/UT Formation: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Update state names post Telangana and Ladakh formations for historical accuracy.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Find and Process Missing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Identify and fill missing data, visualize improvements before and after data filling.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Save processed data in "census.csv" for easy access in the "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Clean_Data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" folder.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 algn="just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7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Process Relevant Data from Housing Data:</a:t>
            </a:r>
          </a:p>
          <a:p>
            <a:pPr marL="8001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Extract and calculate absolute values from housing data, save processed data in "housing.csv." Check for data consistency across datasets.</a:t>
            </a:r>
            <a:br>
              <a:rPr lang="en-US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07490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437932-1B48-54B7-B443-AB86332132FA}"/>
              </a:ext>
            </a:extLst>
          </p:cNvPr>
          <p:cNvSpPr txBox="1"/>
          <p:nvPr/>
        </p:nvSpPr>
        <p:spPr>
          <a:xfrm>
            <a:off x="2176402" y="1684898"/>
            <a:ext cx="85634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Pandas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2"/>
              </a:rPr>
              <a:t>https://pandas.pydata.org/pandas-docs/stable/index.html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Matplotlib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3"/>
              </a:rPr>
              <a:t>https://matplotlib.org/stable/contents.html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NumPy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4"/>
              </a:rPr>
              <a:t>https://numpy.org/doc/stable/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OpenAI Generative Pre-Trained Model - 3.5.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5"/>
              </a:rPr>
              <a:t>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6"/>
              </a:rPr>
              <a:t>https://chat.openai.com/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Google Bard AI Experiment.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7"/>
              </a:rPr>
              <a:t>https://bard.google.com/chat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Jupyter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Notebook Documentation.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8"/>
              </a:rPr>
              <a:t>https://jupyter.org/documentation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Stack Overflow Community.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9"/>
              </a:rPr>
              <a:t> https://stackoverflow.com/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GeeksforGeeks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. (n.d.). Retrieved from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hlinkClick r:id="rId10"/>
              </a:rPr>
              <a:t> https://www.geeksforgeeks.org/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Data Cleaning and Preprocessing with Python. (n.d.). Retrieved from </a:t>
            </a:r>
            <a:r>
              <a:rPr lang="en-IN" sz="1600" b="0" i="0" u="sng" strike="noStrike" dirty="0">
                <a:solidFill>
                  <a:srgbClr val="000000"/>
                </a:solidFill>
                <a:effectLst/>
                <a:hlinkClick r:id="rId11"/>
              </a:rPr>
              <a:t>https://towardsdatascience.com/data-cleaning-with-python-and-pandas-detecting-missing-values-3e9c6ebcf78b</a:t>
            </a:r>
            <a:endParaRPr lang="en-IN" sz="16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529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A7BF-A4A4-44AE-A5A8-311908CE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5120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FE4B8-91ED-E865-7D06-2E6B94130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3904-B1BF-28D5-D33D-288380C62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Description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0C0C6-C30A-284C-E660-6AC053369F66}"/>
              </a:ext>
            </a:extLst>
          </p:cNvPr>
          <p:cNvSpPr txBox="1"/>
          <p:nvPr/>
        </p:nvSpPr>
        <p:spPr>
          <a:xfrm>
            <a:off x="2176402" y="2056503"/>
            <a:ext cx="949308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50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1. Data Selection: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Identified essential columns, including population, literacy rates, and household details.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Utilized Pandas functions for efficient extraction and organization of relevant data.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2. Column Standardization: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Employed Pandas functions to standardize column names, ensuring clarity and uniformity.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Key libraries used: Pandas, NumPy for numerical operations.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3. State and Union Territory Uniformization: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Custom Python functions applied for consistent formatting of state and union territory names.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Considered exceptions like "and" for proper capitalization.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4. Geopolitical Changes Integration: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Custom Python functions updated state names post Telangana (2014) and Ladakh (2019) formations.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9475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Description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35A19-3BCE-D02D-50A1-F5093F184B96}"/>
              </a:ext>
            </a:extLst>
          </p:cNvPr>
          <p:cNvSpPr txBox="1"/>
          <p:nvPr/>
        </p:nvSpPr>
        <p:spPr>
          <a:xfrm>
            <a:off x="2176402" y="2200623"/>
            <a:ext cx="9493084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5. Data Cleaning and Visualization: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Pandas functions used for filtering and organizing columns, retaining only essential information.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Matplotlib employed to create visualizations, comparing missing data percentages before and after the data-filling process.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6. Data Export: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Pandas functions utilized for exporting the refined census data, saved as "census.csv" for future healthcare analyses.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7. Housing Data Integration: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Functions employed for reading, processing, and seamlessly integrating housing data into the census dataset.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1500"/>
              </a:spcBef>
              <a:spcAft>
                <a:spcPts val="0"/>
              </a:spcAft>
            </a:pPr>
            <a:endParaRPr lang="en-US" b="1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353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C10B-F465-4658-8993-BC77E3E9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EF7CC-CD07-5F03-F469-9A541BCD638E}"/>
              </a:ext>
            </a:extLst>
          </p:cNvPr>
          <p:cNvSpPr txBox="1"/>
          <p:nvPr/>
        </p:nvSpPr>
        <p:spPr>
          <a:xfrm>
            <a:off x="2176402" y="1785607"/>
            <a:ext cx="9666514" cy="5098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1: (Keep the relevant data)</a:t>
            </a:r>
            <a:br>
              <a:rPr lang="en-IN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pandas as pd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matplotlib.pyplot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plt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import seaborn as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Load the census data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pd.read_csv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Census/Data/census_2011.csv")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Select the relevant columns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[["State name", "District name", "Population", "Male", "Female", "Literate",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Female_Literate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Rural_Households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Urban_Households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"Households","Age_Group_0_29", "Age_Group_30_49", "Age_Group_50", "Age not stated"]]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445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EC469-97CF-9C0E-3662-E8DF67D08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3D27D-8486-89DE-7376-F849CF25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12577-98F9-86C8-E948-DE19B480D087}"/>
              </a:ext>
            </a:extLst>
          </p:cNvPr>
          <p:cNvSpPr txBox="1"/>
          <p:nvPr/>
        </p:nvSpPr>
        <p:spPr>
          <a:xfrm>
            <a:off x="1944914" y="2269594"/>
            <a:ext cx="9840686" cy="3303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2: (Rename the Column names)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Rename the column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census_data_relevant.rename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(columns={"State name": "State/UT", "District name": "District",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Literate_Male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Female_Literate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"Literate_Female","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Rural_Households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Households_Rural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Urban_Households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Households_Urban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"Age_Group_0_29":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Young_and_Adult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"Age_Group_30_49":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Middle_Aged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"Age_Group_50":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Senior_Citizen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", "Age not stated": "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Age_Not_Stated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"})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9856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ECD7-C864-7971-9652-B1FF8B9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882A3-88C3-1242-61CF-7FEEF5C1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924F8-817D-005F-CD3C-31AD65BB2E62}"/>
              </a:ext>
            </a:extLst>
          </p:cNvPr>
          <p:cNvSpPr txBox="1"/>
          <p:nvPr/>
        </p:nvSpPr>
        <p:spPr>
          <a:xfrm>
            <a:off x="2176402" y="1934885"/>
            <a:ext cx="9318912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2000" b="1" i="0" u="sng" dirty="0">
                <a:solidFill>
                  <a:srgbClr val="000000"/>
                </a:solidFill>
                <a:effectLst/>
              </a:rPr>
              <a:t>Problem Statement 3: (Rename State/UT Names)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Function to format state names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def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):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    return " ".join(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word.title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 for word in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state_name.split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()).replace(" And ", " and ")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b="0" dirty="0">
                <a:effectLst/>
              </a:rPr>
            </a:b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# Apply the function to the State/UT column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["State/UT"] =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["State/UT"].apply(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format_state_name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census_data_relevant.to_csv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("/Users/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Census/Data/clean data/census.csv", index=False)</a:t>
            </a:r>
            <a:endParaRPr lang="en-I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8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endParaRPr lang="en-IN" b="0" dirty="0">
              <a:effectLst/>
            </a:endParaRPr>
          </a:p>
          <a:p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0712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3D17D-87F1-CC49-ADE7-F698001B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9550-FD08-8943-9CD7-23052A49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02" y="730940"/>
            <a:ext cx="7524564" cy="1325563"/>
          </a:xfrm>
        </p:spPr>
        <p:txBody>
          <a:bodyPr/>
          <a:lstStyle/>
          <a:p>
            <a:pPr algn="ctr"/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40DB0-9A84-0412-4DDB-26971959C12B}"/>
              </a:ext>
            </a:extLst>
          </p:cNvPr>
          <p:cNvSpPr txBox="1"/>
          <p:nvPr/>
        </p:nvSpPr>
        <p:spPr>
          <a:xfrm>
            <a:off x="2176402" y="1930399"/>
            <a:ext cx="9013372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b="1" i="0" u="sng" dirty="0">
                <a:solidFill>
                  <a:srgbClr val="000000"/>
                </a:solidFill>
                <a:effectLst/>
              </a:rPr>
              <a:t>Problem Statement 4: (New State/UT formation)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telangana_districts_file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"/Users/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bcr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/Downloads/DS - Python + SQL + ETL - Healthcare Census (4)/DS - Python + SQL + ETL - Healthcare Census/Data/Telangana.txt"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with open(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telangana_districts_file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, 'r') as file: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    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[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line.strip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() for line in file]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# Update State/UT for Telangana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census_data_relevant.loc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[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census_data_relevant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['District'].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isin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telangana_districts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), 'State/UT'] = 'Telangana'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# Read Ladakh districts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ladakh_districts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 = ["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Leh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","Kargil","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</a:rPr>
              <a:t>Leh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</a:rPr>
              <a:t>(Ladakh)"]</a:t>
            </a:r>
            <a:endParaRPr lang="en-IN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br>
              <a:rPr lang="en-IN" sz="1600" b="0" dirty="0">
                <a:effectLst/>
              </a:rPr>
            </a:br>
            <a:br>
              <a:rPr lang="en-IN" sz="1600" dirty="0"/>
            </a:b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53650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2826</Words>
  <Application>Microsoft Office PowerPoint</Application>
  <PresentationFormat>Widescreen</PresentationFormat>
  <Paragraphs>217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Helvetica</vt:lpstr>
      <vt:lpstr>Metropolis</vt:lpstr>
      <vt:lpstr>Office Theme</vt:lpstr>
      <vt:lpstr>PowerPoint Presentation</vt:lpstr>
      <vt:lpstr>Index</vt:lpstr>
      <vt:lpstr>Project Statement</vt:lpstr>
      <vt:lpstr>Description</vt:lpstr>
      <vt:lpstr>Description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Code</vt:lpstr>
      <vt:lpstr>Figures/Graph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Results(Screenshot)</vt:lpstr>
      <vt:lpstr>Conclusion</vt:lpstr>
      <vt:lpstr>References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neell ambere</cp:lastModifiedBy>
  <cp:revision>28</cp:revision>
  <dcterms:created xsi:type="dcterms:W3CDTF">2022-12-05T10:10:22Z</dcterms:created>
  <dcterms:modified xsi:type="dcterms:W3CDTF">2024-02-05T05:31:19Z</dcterms:modified>
</cp:coreProperties>
</file>